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61" r:id="rId7"/>
    <p:sldId id="260" r:id="rId8"/>
    <p:sldId id="262" r:id="rId9"/>
    <p:sldId id="259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ro-RO" dirty="0" smtClean="0"/>
            <a:t>liste neordonate;</a:t>
          </a:r>
          <a:endParaRPr lang="en-US" dirty="0"/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en-US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ro-RO" dirty="0" smtClean="0"/>
            <a:t>liste ordonate;</a:t>
          </a:r>
          <a:endParaRPr lang="en-US" dirty="0"/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en-US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ro-RO" dirty="0" smtClean="0"/>
            <a:t>liste de definiţii</a:t>
          </a:r>
          <a:endParaRPr lang="en-US" dirty="0"/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en-US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o-RO"/>
        </a:p>
      </dgm:t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 custLinFactNeighborY="-548"/>
      <dgm:spPr/>
    </dgm:pt>
    <dgm:pt modelId="{BB7E5F84-64F2-4718-BACC-301BBCDC9D3A}" type="pres">
      <dgm:prSet presAssocID="{AAC263CB-8256-4B03-92FE-1622698FB3E9}" presName="iconRect" presStyleLbl="node1" presStyleIdx="0" presStyleCnt="4" custFlipVert="1" custFlipHor="0" custScaleX="60101" custScaleY="14080"/>
      <dgm:spPr/>
      <dgm:t>
        <a:bodyPr/>
        <a:lstStyle/>
        <a:p>
          <a:endParaRPr lang="ro-RO"/>
        </a:p>
      </dgm:t>
      <dgm:extLst/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o-RO"/>
        </a:p>
      </dgm:t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/>
      <dgm:spPr/>
    </dgm:pt>
    <dgm:pt modelId="{8B8D9FA1-74BB-4EA5-B65F-49B870DCE4EB}" type="pres">
      <dgm:prSet presAssocID="{4E8D2E69-0173-4BD3-B96A-7A9C5DD12B47}" presName="iconRect" presStyleLbl="node1" presStyleIdx="1" presStyleCnt="4" custFlipVert="0" custFlipHor="0" custScaleX="36591" custScaleY="19327" custLinFactNeighborX="11623" custLinFactNeighborY="14865"/>
      <dgm:spPr/>
      <dgm:t>
        <a:bodyPr/>
        <a:lstStyle/>
        <a:p>
          <a:endParaRPr lang="ro-RO"/>
        </a:p>
      </dgm:t>
      <dgm:extLst/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o-RO"/>
        </a:p>
      </dgm:t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/>
      <dgm:spPr/>
    </dgm:pt>
    <dgm:pt modelId="{3CD2D8A7-CAF8-4A2F-A324-BDF8CFA66908}" type="pres">
      <dgm:prSet presAssocID="{93A6A030-ABAB-4EFA-B539-0FDB3E07C1EF}" presName="iconRect" presStyleLbl="node1" presStyleIdx="2" presStyleCnt="4" custFlipVert="1" custFlipHor="0" custScaleX="36591" custScaleY="11158"/>
      <dgm:spPr/>
      <dgm:t>
        <a:bodyPr/>
        <a:lstStyle/>
        <a:p>
          <a:endParaRPr lang="ro-RO"/>
        </a:p>
      </dgm:t>
      <dgm:extLst/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  <dgm:t>
        <a:bodyPr/>
        <a:lstStyle/>
        <a:p>
          <a:endParaRPr lang="ro-RO"/>
        </a:p>
      </dgm:t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 custFlipHor="1" custScaleX="1464" custScaleY="28403" custLinFactY="63484" custLinFactNeighborX="-27544" custLinFactNeighborY="100000"/>
      <dgm:spPr/>
    </dgm:pt>
    <dgm:pt modelId="{D3271400-E9D7-4481-8E98-7952ACC542C2}" type="pres">
      <dgm:prSet presAssocID="{76D56F19-2708-49DB-8F92-D8AC45F23A9A}" presName="iconRect" presStyleLbl="node1" presStyleIdx="3" presStyleCnt="4" custFlipVert="0" custFlipHor="1" custScaleX="17995" custScaleY="11158"/>
      <dgm:spPr/>
      <dgm:t>
        <a:bodyPr/>
        <a:lstStyle/>
        <a:p>
          <a:endParaRPr lang="ro-RO"/>
        </a:p>
      </dgm:t>
      <dgm:extLst/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 custFlipVert="1" custScaleY="8064">
        <dgm:presLayoutVars>
          <dgm:chMax val="0"/>
          <dgm:chPref val="0"/>
        </dgm:presLayoutVars>
      </dgm:prSet>
      <dgm:spPr/>
      <dgm:t>
        <a:bodyPr/>
        <a:lstStyle/>
        <a:p>
          <a:endParaRPr lang="ro-RO"/>
        </a:p>
      </dgm:t>
    </dgm:pt>
  </dgm:ptLst>
  <dgm:cxnLst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/>
        <a:lstStyle/>
        <a:p>
          <a:endParaRPr lang="en-US"/>
        </a:p>
      </dgm:t>
    </dgm:pt>
    <dgm:pt modelId="{0C130901-E9D4-4EAF-B424-4F88CE27500B}">
      <dgm:prSet phldrT="[Text]"/>
      <dgm:spPr/>
      <dgm:t>
        <a:bodyPr/>
        <a:lstStyle/>
        <a:p>
          <a:r>
            <a:rPr lang="ro-RO" dirty="0" smtClean="0"/>
            <a:t>Listele pot fi imbricate. </a:t>
          </a:r>
          <a:endParaRPr lang="en-US" dirty="0"/>
        </a:p>
      </dgm:t>
    </dgm:pt>
    <dgm:pt modelId="{593FFE93-A6C0-4E50-9AE4-94E9836CCF10}" type="parTrans" cxnId="{83E578BD-C52D-4669-9624-AAD6B200213D}">
      <dgm:prSet/>
      <dgm:spPr/>
      <dgm:t>
        <a:bodyPr/>
        <a:lstStyle/>
        <a:p>
          <a:endParaRPr lang="en-US"/>
        </a:p>
      </dgm:t>
    </dgm:pt>
    <dgm:pt modelId="{1B4F2771-3339-49BF-913A-037BBE81F3E9}" type="sibTrans" cxnId="{83E578BD-C52D-4669-9624-AAD6B200213D}">
      <dgm:prSet/>
      <dgm:spPr/>
      <dgm:t>
        <a:bodyPr/>
        <a:lstStyle/>
        <a:p>
          <a:endParaRPr lang="en-US" dirty="0"/>
        </a:p>
      </dgm:t>
    </dgm:pt>
    <dgm:pt modelId="{1E4A4BA3-DA3A-4B8A-9915-6411C96BC20F}">
      <dgm:prSet phldrT="[Text]"/>
      <dgm:spPr/>
      <dgm:t>
        <a:bodyPr/>
        <a:lstStyle/>
        <a:p>
          <a:r>
            <a:rPr lang="ro-RO" dirty="0" smtClean="0"/>
            <a:t>În interiorul unei liste sînt permise utilizarea etichetelor &lt;P&gt; şi &lt;BR&gt; şi a elementelor de formatare a textului. </a:t>
          </a:r>
          <a:endParaRPr lang="en-US" dirty="0"/>
        </a:p>
      </dgm:t>
    </dgm:pt>
    <dgm:pt modelId="{1B746E25-5CCE-4074-A4CF-0F2F9BF704A8}" type="parTrans" cxnId="{CABD8092-2CAF-49E0-B89F-52170B045D76}">
      <dgm:prSet/>
      <dgm:spPr/>
      <dgm:t>
        <a:bodyPr/>
        <a:lstStyle/>
        <a:p>
          <a:endParaRPr lang="en-US"/>
        </a:p>
      </dgm:t>
    </dgm:pt>
    <dgm:pt modelId="{959D1F61-9C7C-49C0-A6E2-88726C7C8326}" type="sibTrans" cxnId="{CABD8092-2CAF-49E0-B89F-52170B045D76}">
      <dgm:prSet/>
      <dgm:spPr/>
      <dgm:t>
        <a:bodyPr/>
        <a:lstStyle/>
        <a:p>
          <a:endParaRPr lang="en-US" dirty="0"/>
        </a:p>
      </dgm:t>
    </dgm:pt>
    <dgm:pt modelId="{043B841A-F98C-4C81-AB84-52109901E342}">
      <dgm:prSet phldrT="[Text]"/>
      <dgm:spPr/>
      <dgm:t>
        <a:bodyPr/>
        <a:lstStyle/>
        <a:p>
          <a:r>
            <a:rPr lang="ro-RO" dirty="0" smtClean="0"/>
            <a:t>O listă ordonată poate fi întreruptă pentru un text. În acest caz se folosesc două seturi de etichete &lt;OL&gt;: una pentru prima parte a listei (pînă la textul inserat) şi alta pentru partea a doua (după text). În acest caz, etichetei &lt;OL&gt; din partea a doua a listei i se ataşează atributul start cu valoarea întreagă, care indică începutul numerotării.</a:t>
          </a:r>
          <a:endParaRPr lang="en-US" dirty="0"/>
        </a:p>
      </dgm:t>
    </dgm:pt>
    <dgm:pt modelId="{884CBC1F-71DD-48DD-9AF2-52AF262DEBBD}" type="parTrans" cxnId="{405D2B96-501D-415F-B240-24D9D7CFE4D3}">
      <dgm:prSet/>
      <dgm:spPr/>
      <dgm:t>
        <a:bodyPr/>
        <a:lstStyle/>
        <a:p>
          <a:endParaRPr lang="en-US"/>
        </a:p>
      </dgm:t>
    </dgm:pt>
    <dgm:pt modelId="{CAFE7C63-AB58-4477-983E-8167878024D9}" type="sibTrans" cxnId="{405D2B96-501D-415F-B240-24D9D7CFE4D3}">
      <dgm:prSet/>
      <dgm:spPr/>
      <dgm:t>
        <a:bodyPr/>
        <a:lstStyle/>
        <a:p>
          <a:endParaRPr lang="en-US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o-RO"/>
        </a:p>
      </dgm:t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 custLinFactNeighborX="-59145" custLinFactNeighborY="-27984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 custFlipHor="1" custScaleX="27483" custScaleY="11111" custLinFactX="-100000" custLinFactY="-160250" custLinFactNeighborX="-112871" custLinFactNeighborY="-200000"/>
      <dgm:spPr/>
      <dgm:t>
        <a:bodyPr/>
        <a:lstStyle/>
        <a:p>
          <a:endParaRPr lang="ro-RO"/>
        </a:p>
      </dgm:t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 custScaleX="140957" custScaleY="130189" custLinFactNeighborX="-35583" custLinFactNeighborY="-30014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  <dgm:pt modelId="{9099C925-C7DB-4A61-B291-CB438C0A7F0D}" type="pres">
      <dgm:prSet presAssocID="{FEB91A50-C686-4934-BF7B-05A6134A6AB8}" presName="sibTransLast" presStyleLbl="sibTrans2D1" presStyleIdx="1" presStyleCnt="2" custFlipVert="1" custScaleX="16838" custScaleY="22789" custLinFactX="282430" custLinFactY="-222812" custLinFactNeighborX="300000" custLinFactNeighborY="-300000"/>
      <dgm:spPr/>
      <dgm:t>
        <a:bodyPr/>
        <a:lstStyle/>
        <a:p>
          <a:endParaRPr lang="ro-RO"/>
        </a:p>
      </dgm:t>
    </dgm:pt>
    <dgm:pt modelId="{B23ED902-1DB9-402A-ABCF-893F98924155}" type="pres">
      <dgm:prSet presAssocID="{FEB91A50-C686-4934-BF7B-05A6134A6AB8}" presName="connectorText" presStyleLbl="sibTrans2D1" presStyleIdx="1" presStyleCnt="2"/>
      <dgm:spPr/>
      <dgm:t>
        <a:bodyPr/>
        <a:lstStyle/>
        <a:p>
          <a:endParaRPr lang="ro-RO"/>
        </a:p>
      </dgm:t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o-RO"/>
        </a:p>
      </dgm:t>
    </dgm:pt>
  </dgm:ptLst>
  <dgm:cxnLst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republic.com/html-tutorial/html-lists.php?fbclid=IwAR1A77FKHkgGaU1xCxxta0CwvzG1658imcjY0dRrARr_HAE_eslEgMZqO3Y" TargetMode="External"/><Relationship Id="rId2" Type="http://schemas.openxmlformats.org/officeDocument/2006/relationships/hyperlink" Target="https://www.w3schools.com/tags/tag_dl.asp?fbclid=IwAR2Hh5KeN6K_raT6mwrCWiIAvdUkBp9hE_nrUBHDxXwXxzVvn7q6nbPFi3Q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eveloper.mozilla.org/ru/docs/Web/HTML/Element/ol?fbclid=IwAR3W3sOlABXS0XMeSO6wSYNUpp6ol7L9IlJhjURKI3eFSadUSz4tGu3baT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788D5DFD-FA42-4EB0-B24E-4180C0CC5A0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CC864817-5955-484B-9D1F-9BC8DB7398D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="" xmlns:a16="http://schemas.microsoft.com/office/drawing/2014/main" id="{280C083F-71A6-4E55-AE35-586518FE29B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=""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D44056DF-7985-4692-968A-466E9E6AF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="" xmlns:a16="http://schemas.microsoft.com/office/drawing/2014/main" id="{B414A174-532A-4602-934F-9858D1D8680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="" xmlns:a16="http://schemas.microsoft.com/office/drawing/2014/main" id="{940B0C0C-7F94-4725-8108-62B3B7A5AE7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="" xmlns:a16="http://schemas.microsoft.com/office/drawing/2014/main" id="{367EAC5B-1891-480A-A3AD-B9F6A88FAC5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3">
                <a:extLst>
                  <a:ext uri="{FF2B5EF4-FFF2-40B4-BE49-F238E27FC236}">
                    <a16:creationId xmlns="" xmlns:a16="http://schemas.microsoft.com/office/drawing/2014/main" id="{E33FF633-15BA-464F-8F5B-26C56665F79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4">
                <a:extLst>
                  <a:ext uri="{FF2B5EF4-FFF2-40B4-BE49-F238E27FC236}">
                    <a16:creationId xmlns="" xmlns:a16="http://schemas.microsoft.com/office/drawing/2014/main" id="{0C949DF6-E66B-4DB8-AB52-30CA781B483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37">
                <a:extLst>
                  <a:ext uri="{FF2B5EF4-FFF2-40B4-BE49-F238E27FC236}">
                    <a16:creationId xmlns="" xmlns:a16="http://schemas.microsoft.com/office/drawing/2014/main" id="{309C2298-5EF9-4B09-8995-014F6D3BFF5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Freeform 35">
                <a:extLst>
                  <a:ext uri="{FF2B5EF4-FFF2-40B4-BE49-F238E27FC236}">
                    <a16:creationId xmlns="" xmlns:a16="http://schemas.microsoft.com/office/drawing/2014/main" id="{319B2AFC-EBFF-477C-A364-6D575BE5AA0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6">
                <a:extLst>
                  <a:ext uri="{FF2B5EF4-FFF2-40B4-BE49-F238E27FC236}">
                    <a16:creationId xmlns="" xmlns:a16="http://schemas.microsoft.com/office/drawing/2014/main" id="{CC6B7D67-F2F8-4B07-B954-EAC9135B2BB4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8">
                <a:extLst>
                  <a:ext uri="{FF2B5EF4-FFF2-40B4-BE49-F238E27FC236}">
                    <a16:creationId xmlns="" xmlns:a16="http://schemas.microsoft.com/office/drawing/2014/main" id="{7FF1659D-33DA-4F62-8567-A54020D2E28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9">
                <a:extLst>
                  <a:ext uri="{FF2B5EF4-FFF2-40B4-BE49-F238E27FC236}">
                    <a16:creationId xmlns="" xmlns:a16="http://schemas.microsoft.com/office/drawing/2014/main" id="{9110F572-DC3D-4AB3-B731-B73BD650576B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40">
                <a:extLst>
                  <a:ext uri="{FF2B5EF4-FFF2-40B4-BE49-F238E27FC236}">
                    <a16:creationId xmlns="" xmlns:a16="http://schemas.microsoft.com/office/drawing/2014/main" id="{A2F7D0E9-68CE-40F9-B0E9-F915103ECF7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Rectangle 41">
                <a:extLst>
                  <a:ext uri="{FF2B5EF4-FFF2-40B4-BE49-F238E27FC236}">
                    <a16:creationId xmlns="" xmlns:a16="http://schemas.microsoft.com/office/drawing/2014/main" id="{AB69A438-1FB7-454A-A3E9-0C329643CD4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2">
                <a:extLst>
                  <a:ext uri="{FF2B5EF4-FFF2-40B4-BE49-F238E27FC236}">
                    <a16:creationId xmlns="" xmlns:a16="http://schemas.microsoft.com/office/drawing/2014/main" id="{E64598D0-3A2C-4570-9E7C-C52C89549B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3">
                <a:extLst>
                  <a:ext uri="{FF2B5EF4-FFF2-40B4-BE49-F238E27FC236}">
                    <a16:creationId xmlns="" xmlns:a16="http://schemas.microsoft.com/office/drawing/2014/main" id="{CC17CF42-8908-477B-9F36-DA1306CA010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4">
                <a:extLst>
                  <a:ext uri="{FF2B5EF4-FFF2-40B4-BE49-F238E27FC236}">
                    <a16:creationId xmlns="" xmlns:a16="http://schemas.microsoft.com/office/drawing/2014/main" id="{A2457851-D4A0-404C-BF3F-99AE00B9E96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37">
                <a:extLst>
                  <a:ext uri="{FF2B5EF4-FFF2-40B4-BE49-F238E27FC236}">
                    <a16:creationId xmlns="" xmlns:a16="http://schemas.microsoft.com/office/drawing/2014/main" id="{ECC300FA-EE4A-489E-9A47-79BEBF05DCE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Freeform 35">
                <a:extLst>
                  <a:ext uri="{FF2B5EF4-FFF2-40B4-BE49-F238E27FC236}">
                    <a16:creationId xmlns="" xmlns:a16="http://schemas.microsoft.com/office/drawing/2014/main" id="{0D1F26E2-902B-416B-A1DB-80DAF78D8B8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" name="Freeform 36">
                <a:extLst>
                  <a:ext uri="{FF2B5EF4-FFF2-40B4-BE49-F238E27FC236}">
                    <a16:creationId xmlns="" xmlns:a16="http://schemas.microsoft.com/office/drawing/2014/main" id="{491346A0-BF6D-45A5-806A-2150768722C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" name="Freeform 38">
                <a:extLst>
                  <a:ext uri="{FF2B5EF4-FFF2-40B4-BE49-F238E27FC236}">
                    <a16:creationId xmlns="" xmlns:a16="http://schemas.microsoft.com/office/drawing/2014/main" id="{A8A5AAC9-38FD-4A03-AB91-236F2AAC625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4" name="Freeform 39">
                <a:extLst>
                  <a:ext uri="{FF2B5EF4-FFF2-40B4-BE49-F238E27FC236}">
                    <a16:creationId xmlns="" xmlns:a16="http://schemas.microsoft.com/office/drawing/2014/main" id="{7AD4105C-55AA-47FF-AC5D-5BCB0B78CDC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5" name="Freeform 40">
                <a:extLst>
                  <a:ext uri="{FF2B5EF4-FFF2-40B4-BE49-F238E27FC236}">
                    <a16:creationId xmlns="" xmlns:a16="http://schemas.microsoft.com/office/drawing/2014/main" id="{1C4B42B1-B112-4057-82C3-E5AF3BC7F6DF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6" name="Rectangle 41">
                <a:extLst>
                  <a:ext uri="{FF2B5EF4-FFF2-40B4-BE49-F238E27FC236}">
                    <a16:creationId xmlns="" xmlns:a16="http://schemas.microsoft.com/office/drawing/2014/main" id="{C8B37395-3651-4E66-A62E-31529FABC8C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=""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/>
          </a:bodyPr>
          <a:lstStyle/>
          <a:p>
            <a:pPr algn="ctr"/>
            <a:r>
              <a:rPr lang="ro-RO" dirty="0" smtClean="0"/>
              <a:t>Liste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ro-RO" dirty="0" smtClean="0"/>
              <a:t>Realizat de Cigoreanu Mădălina și Colța Maria </a:t>
            </a:r>
          </a:p>
          <a:p>
            <a:pPr algn="ctr"/>
            <a:r>
              <a:rPr lang="ro-RO" dirty="0" smtClean="0"/>
              <a:t>Clasa a X-a ,,C</a:t>
            </a:r>
            <a:r>
              <a:rPr lang="en-GB" dirty="0" smtClean="0"/>
              <a:t>”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6B6D540F-1E2F-416F-819F-D8216BC8F33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="" xmlns:a16="http://schemas.microsoft.com/office/drawing/2014/main" id="{5FE07634-A83A-4681-9C1D-BC0775F9D2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="" xmlns:a16="http://schemas.microsoft.com/office/drawing/2014/main" id="{BF62976A-266E-4650-88F2-C16130F3DF4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="" xmlns:a16="http://schemas.microsoft.com/office/drawing/2014/main" id="{88D9B99B-59C2-481A-A948-F87920A7FE5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2" cy="1478570"/>
          </a:xfrm>
        </p:spPr>
        <p:txBody>
          <a:bodyPr>
            <a:normAutofit/>
          </a:bodyPr>
          <a:lstStyle/>
          <a:p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organizarea</a:t>
            </a:r>
            <a:r>
              <a:rPr lang="en-US" sz="1600" dirty="0"/>
              <a:t> </a:t>
            </a:r>
            <a:r>
              <a:rPr lang="en-US" sz="1600" dirty="0" err="1"/>
              <a:t>structurată</a:t>
            </a:r>
            <a:r>
              <a:rPr lang="en-US" sz="1600" dirty="0"/>
              <a:t> a </a:t>
            </a:r>
            <a:r>
              <a:rPr lang="en-US" sz="1600" dirty="0" err="1"/>
              <a:t>informaţiei</a:t>
            </a:r>
            <a:r>
              <a:rPr lang="en-US" sz="1600" dirty="0"/>
              <a:t> </a:t>
            </a:r>
            <a:r>
              <a:rPr lang="en-US" sz="1600" dirty="0" err="1"/>
              <a:t>unui</a:t>
            </a:r>
            <a:r>
              <a:rPr lang="en-US" sz="1600" dirty="0"/>
              <a:t> document HTML se pot </a:t>
            </a:r>
            <a:r>
              <a:rPr lang="en-US" sz="1600" dirty="0" err="1"/>
              <a:t>folosi</a:t>
            </a:r>
            <a:r>
              <a:rPr lang="en-US" sz="1600" dirty="0"/>
              <a:t> </a:t>
            </a:r>
            <a:r>
              <a:rPr lang="en-US" sz="1600" dirty="0" err="1"/>
              <a:t>listele</a:t>
            </a:r>
            <a:r>
              <a:rPr lang="en-US" sz="1600" dirty="0"/>
              <a:t>. </a:t>
            </a:r>
            <a:r>
              <a:rPr lang="en-US" sz="1600" dirty="0" err="1"/>
              <a:t>Deosebim</a:t>
            </a:r>
            <a:r>
              <a:rPr lang="en-US" sz="1600" dirty="0"/>
              <a:t>: </a:t>
            </a:r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=""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/>
          </a:blip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oup 283">
            <a:extLst>
              <a:ext uri="{FF2B5EF4-FFF2-40B4-BE49-F238E27FC236}">
                <a16:creationId xmlns="" xmlns:a16="http://schemas.microsoft.com/office/drawing/2014/main" id="{A2E1FE48-FA7B-4262-B922-041542931DD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="" xmlns:a16="http://schemas.microsoft.com/office/drawing/2014/main" id="{F2E644B1-8F72-4AC4-89F1-EB3A027341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="" xmlns:a16="http://schemas.microsoft.com/office/drawing/2014/main" id="{1781B8E8-8A26-4FFB-BE0C-7C0C644F7C5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="" xmlns:a16="http://schemas.microsoft.com/office/drawing/2014/main" id="{4109D997-E9DF-4429-A643-3E691E2B706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="" xmlns:a16="http://schemas.microsoft.com/office/drawing/2014/main" id="{B392695A-F131-4C51-B689-3F4D5B1A2F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="" xmlns:a16="http://schemas.microsoft.com/office/drawing/2014/main" id="{8218EC3E-07D0-417A-B0A8-057F825EF79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="" xmlns:a16="http://schemas.microsoft.com/office/drawing/2014/main" id="{B036399E-7675-47B6-A645-242946879EE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="" xmlns:a16="http://schemas.microsoft.com/office/drawing/2014/main" id="{C44A0438-B8A4-43B3-B17C-B919FCD92C2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="" xmlns:a16="http://schemas.microsoft.com/office/drawing/2014/main" id="{ABC7257F-6F64-4B81-BDA7-7C232BCBA26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="" xmlns:a16="http://schemas.microsoft.com/office/drawing/2014/main" id="{72DD7E92-F033-480C-A220-63CE422C3A1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="" xmlns:a16="http://schemas.microsoft.com/office/drawing/2014/main" id="{444A9AC9-463E-45E7-A818-13F664F7C0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="" xmlns:a16="http://schemas.microsoft.com/office/drawing/2014/main" id="{6CCE9BBE-5DE3-4991-80CA-DFEB928673D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="" xmlns:a16="http://schemas.microsoft.com/office/drawing/2014/main" id="{3180F6DF-A13F-491C-BF97-B206E3E7B90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="" xmlns:a16="http://schemas.microsoft.com/office/drawing/2014/main" id="{CAD0E44C-73C8-42BB-ADA8-2BA6B30824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="" xmlns:a16="http://schemas.microsoft.com/office/drawing/2014/main" id="{436EC43E-A70D-4E5C-B275-35CA8E93C1B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="" xmlns:a16="http://schemas.microsoft.com/office/drawing/2014/main" id="{ADE7E5B6-2E2A-4F56-9E90-F8613E6D10F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="" xmlns:a16="http://schemas.microsoft.com/office/drawing/2014/main" id="{86B9E49B-AE8D-47E0-BACC-A6D0AC3AB23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="" xmlns:a16="http://schemas.microsoft.com/office/drawing/2014/main" id="{2EB961AF-CD61-41BA-B0B2-0741A5ED64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="" xmlns:a16="http://schemas.microsoft.com/office/drawing/2014/main" id="{DC42BDA1-810A-4135-B3B1-B3161D372A3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="" xmlns:a16="http://schemas.microsoft.com/office/drawing/2014/main" id="{FA51FCA8-FCF4-4116-8CB2-5C539E37F44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="" xmlns:a16="http://schemas.microsoft.com/office/drawing/2014/main" id="{F2850A10-CDBC-462A-8CB7-02587468344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="" xmlns:a16="http://schemas.microsoft.com/office/drawing/2014/main" id="{738A37B9-77C2-4464-BF1F-2AF25A0D298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="" xmlns:a16="http://schemas.microsoft.com/office/drawing/2014/main" id="{89026C8B-A162-4523-A51B-9F1200BC60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="" xmlns:a16="http://schemas.microsoft.com/office/drawing/2014/main" id="{5B76BC40-1FA2-477D-B2C2-4763577DB7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="" xmlns:a16="http://schemas.microsoft.com/office/drawing/2014/main" id="{6BC68EAA-2809-4AE4-80C1-2555CEF73DF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="" xmlns:a16="http://schemas.microsoft.com/office/drawing/2014/main" id="{FE709D1B-0541-4414-9E87-CF7D6918C14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="" xmlns:a16="http://schemas.microsoft.com/office/drawing/2014/main" id="{33BCB888-11B8-4D01-BCDA-59BBA28DCE0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="" xmlns:a16="http://schemas.microsoft.com/office/drawing/2014/main" id="{28E5CE3E-C11A-4CF7-82BF-37D1221D4E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="" xmlns:a16="http://schemas.microsoft.com/office/drawing/2014/main" id="{55284FC3-21FB-4FA7-B695-2D6A9CEF73E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="" xmlns:a16="http://schemas.microsoft.com/office/drawing/2014/main" id="{13DA6B78-00DE-4E55-9124-EFD72519BB9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="" xmlns:a16="http://schemas.microsoft.com/office/drawing/2014/main" id="{D4602B0F-2844-48BE-9B4A-0366AC904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="" xmlns:a16="http://schemas.microsoft.com/office/drawing/2014/main" id="{E31E05BB-6004-474D-9900-D990378FD3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="" xmlns:a16="http://schemas.microsoft.com/office/drawing/2014/main" id="{00BD01ED-F65D-4601-A77D-508E960E09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="" xmlns:a16="http://schemas.microsoft.com/office/drawing/2014/main" id="{FD307CAE-789C-4E80-B6F1-9858A3ABA3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="" xmlns:a16="http://schemas.microsoft.com/office/drawing/2014/main" id="{94B97B29-709E-4E24-B2FA-EF84AA12D29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="" xmlns:a16="http://schemas.microsoft.com/office/drawing/2014/main" id="{C05D52B9-1FA2-4E7C-8229-B09811A901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="" xmlns:a16="http://schemas.microsoft.com/office/drawing/2014/main" id="{CC0A5575-2FB9-440F-B9A8-E0DDE1C37CE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="" xmlns:a16="http://schemas.microsoft.com/office/drawing/2014/main" id="{AFFCC88F-01DF-4DE1-8CD5-88631E30912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="" xmlns:a16="http://schemas.microsoft.com/office/drawing/2014/main" id="{33EEC40B-E2CD-4BAC-94D6-85B7071422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="" xmlns:a16="http://schemas.microsoft.com/office/drawing/2014/main" id="{3E0E9643-5C60-4933-BB1B-9A09057E723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="" xmlns:a16="http://schemas.microsoft.com/office/drawing/2014/main" id="{94F86E92-9EC7-437C-946B-31E7C1C4771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="" xmlns:a16="http://schemas.microsoft.com/office/drawing/2014/main" id="{BE9A51BE-C514-46B5-ABA6-7E7C878F8E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="" xmlns:a16="http://schemas.microsoft.com/office/drawing/2014/main" id="{8B255447-F0E9-4D96-A4B0-F9EDDE58A3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="" xmlns:a16="http://schemas.microsoft.com/office/drawing/2014/main" id="{AFAC5F3A-3BE7-489E-A848-498B9995F1D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="" xmlns:a16="http://schemas.microsoft.com/office/drawing/2014/main" id="{A974E7AA-5EF3-4817-B0AE-4C1A784EE9A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="" xmlns:a16="http://schemas.microsoft.com/office/drawing/2014/main" id="{8AA54AC1-3E87-49C0-A594-87829A2CFF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="" xmlns:a16="http://schemas.microsoft.com/office/drawing/2014/main" id="{CC237789-73BC-4BD9-BFE8-1325FA4B522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="" xmlns:a16="http://schemas.microsoft.com/office/drawing/2014/main" id="{DCF4052D-CF62-47DC-991E-49D0BA908F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="" xmlns:a16="http://schemas.microsoft.com/office/drawing/2014/main" id="{2ABD9104-C938-44F2-8622-8407A2593BB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="" xmlns:a16="http://schemas.microsoft.com/office/drawing/2014/main" id="{4AA18F60-3E86-4A5A-B82E-A79183ED363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="" xmlns:a16="http://schemas.microsoft.com/office/drawing/2014/main" id="{0F34C941-6196-4937-99E5-14AAD23F280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="" xmlns:a16="http://schemas.microsoft.com/office/drawing/2014/main" id="{60DB8A6C-23D7-4A88-BDCE-8FEC86A1230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="" xmlns:a16="http://schemas.microsoft.com/office/drawing/2014/main" id="{29F5F702-AEE6-4633-BB20-7A15C3A31F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="" xmlns:a16="http://schemas.microsoft.com/office/drawing/2014/main" id="{F30C7A45-6890-4EA5-9F6B-E2AB4D04C57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="" xmlns:a16="http://schemas.microsoft.com/office/drawing/2014/main" id="{F31A7373-F68A-485D-95DC-B53ACC7B5F9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=""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6925544"/>
              </p:ext>
            </p:extLst>
          </p:nvPr>
        </p:nvGraphicFramePr>
        <p:xfrm>
          <a:off x="7924419" y="2249487"/>
          <a:ext cx="3122992" cy="3373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3" name="Oval 2"/>
          <p:cNvSpPr/>
          <p:nvPr/>
        </p:nvSpPr>
        <p:spPr>
          <a:xfrm>
            <a:off x="7962519" y="5224462"/>
            <a:ext cx="2962656" cy="5111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="" xmlns:a16="http://schemas.microsoft.com/office/drawing/2014/main" id="{5BE62A68-92FB-4DA6-B1D6-FA043544A9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5" name="Group 94">
            <a:extLst>
              <a:ext uri="{FF2B5EF4-FFF2-40B4-BE49-F238E27FC236}">
                <a16:creationId xmlns="" xmlns:a16="http://schemas.microsoft.com/office/drawing/2014/main" id="{03CA880E-A155-41A2-B87D-21AC3CE3331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="" xmlns:a16="http://schemas.microsoft.com/office/drawing/2014/main" id="{AD179668-A46F-4D4C-8C75-2F3B4B5787B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="" xmlns:a16="http://schemas.microsoft.com/office/drawing/2014/main" id="{0DB283C2-E19A-4A75-909F-450DB72DEC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="" xmlns:a16="http://schemas.microsoft.com/office/drawing/2014/main" id="{B674E08A-09B5-42AD-805C-43DAE1D0BE9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="" xmlns:a16="http://schemas.microsoft.com/office/drawing/2014/main" id="{248B903F-D11E-41B4-A6F7-5ACF56D76B3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="" xmlns:a16="http://schemas.microsoft.com/office/drawing/2014/main" id="{68B65942-DED3-475B-B28D-839E15541C7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="" xmlns:a16="http://schemas.microsoft.com/office/drawing/2014/main" id="{54C02C20-8E50-4D5F-9E89-7266186B10E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="" xmlns:a16="http://schemas.microsoft.com/office/drawing/2014/main" id="{057C79DE-C22B-4732-B921-1EEF64DAD2B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="" xmlns:a16="http://schemas.microsoft.com/office/drawing/2014/main" id="{21E55FE5-F856-4E6D-A505-4A5AA92FC2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="" xmlns:a16="http://schemas.microsoft.com/office/drawing/2014/main" id="{564ACC84-D8A2-43FB-AB43-D7A892AC83B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="" xmlns:a16="http://schemas.microsoft.com/office/drawing/2014/main" id="{33DE6074-A243-4841-8A21-41739E524B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="" xmlns:a16="http://schemas.microsoft.com/office/drawing/2014/main" id="{6AD73007-A6A4-498E-8AF9-C3F7D61DCDB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="" xmlns:a16="http://schemas.microsoft.com/office/drawing/2014/main" id="{541BFD40-70B0-48BA-9216-9C67411F450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="" xmlns:a16="http://schemas.microsoft.com/office/drawing/2014/main" id="{7DFC59A5-0E43-4308-8BFB-F505CFB5499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="" xmlns:a16="http://schemas.microsoft.com/office/drawing/2014/main" id="{0852232F-7FE7-4B61-AC34-F29289DAC7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="" xmlns:a16="http://schemas.microsoft.com/office/drawing/2014/main" id="{F2467A7F-F122-4464-A682-8C4DB1DA1E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="" xmlns:a16="http://schemas.microsoft.com/office/drawing/2014/main" id="{2178D569-0695-49D6-8261-1BF6E2E48F2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="" xmlns:a16="http://schemas.microsoft.com/office/drawing/2014/main" id="{E289FFF1-2E96-4F4A-94D2-D1FED6AE8AA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="" xmlns:a16="http://schemas.microsoft.com/office/drawing/2014/main" id="{F0509D92-D47A-49BC-899A-0C2AB53BC6B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="" xmlns:a16="http://schemas.microsoft.com/office/drawing/2014/main" id="{606E419B-186B-4DA7-95FA-F921A2D3FC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="" xmlns:a16="http://schemas.microsoft.com/office/drawing/2014/main" id="{35DBBAC4-A0DC-44A6-A64F-3FF22BC30B8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="" xmlns:a16="http://schemas.microsoft.com/office/drawing/2014/main" id="{45359546-A3CF-4560-869D-4C642B0F754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="" xmlns:a16="http://schemas.microsoft.com/office/drawing/2014/main" id="{A9D2DDA1-3EE0-4B5E-8107-6000BCB2B4C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="" xmlns:a16="http://schemas.microsoft.com/office/drawing/2014/main" id="{6DA22C48-18EA-47BE-B75A-9594E025BE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="" xmlns:a16="http://schemas.microsoft.com/office/drawing/2014/main" id="{411A5F9B-C5BD-4FE0-BEE1-5FA9B82FB3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="" xmlns:a16="http://schemas.microsoft.com/office/drawing/2014/main" id="{AFFCFD60-FB34-408B-A2EA-311A1093D0E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="" xmlns:a16="http://schemas.microsoft.com/office/drawing/2014/main" id="{72B9EBCA-3EF6-4296-80E0-CD849B27ED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="" xmlns:a16="http://schemas.microsoft.com/office/drawing/2014/main" id="{CC021197-0DB7-42B6-93BB-32252A93738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6" name="Group 125">
            <a:extLst>
              <a:ext uri="{FF2B5EF4-FFF2-40B4-BE49-F238E27FC236}">
                <a16:creationId xmlns="" xmlns:a16="http://schemas.microsoft.com/office/drawing/2014/main" id="{A847D4E2-EA7B-40EF-8062-D1FAF838F6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="" xmlns:a16="http://schemas.microsoft.com/office/drawing/2014/main" id="{F1549F3B-53A1-4D15-8E8E-4297D91B8D8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="" xmlns:a16="http://schemas.microsoft.com/office/drawing/2014/main" id="{841347B2-F767-433C-946A-1B19B4C40EB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="" xmlns:a16="http://schemas.microsoft.com/office/drawing/2014/main" id="{B34A4847-B6CA-4001-8EB1-33B3854A4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="" xmlns:a16="http://schemas.microsoft.com/office/drawing/2014/main" id="{EF334B32-D0A0-45DE-99CB-37A3E56ECE7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="" xmlns:a16="http://schemas.microsoft.com/office/drawing/2014/main" id="{5D1098DF-5812-4A6F-A4B7-AFEBEDA9837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="" xmlns:a16="http://schemas.microsoft.com/office/drawing/2014/main" id="{2A72CC5D-2EA1-4ABD-B694-045401D7F2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="" xmlns:a16="http://schemas.microsoft.com/office/drawing/2014/main" id="{47B8C57D-403F-4D5B-9724-24276E99B44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="" xmlns:a16="http://schemas.microsoft.com/office/drawing/2014/main" id="{4890E5D3-F793-4B6A-AA8F-1F6C03BD1B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="" xmlns:a16="http://schemas.microsoft.com/office/drawing/2014/main" id="{68A2FE4A-346D-4EA5-B377-EED4515161C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="" xmlns:a16="http://schemas.microsoft.com/office/drawing/2014/main" id="{2F12D5D5-9BB1-4D89-B5B4-8F8353825B7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9799" y="912812"/>
            <a:ext cx="7877175" cy="3541714"/>
          </a:xfrm>
        </p:spPr>
        <p:txBody>
          <a:bodyPr>
            <a:normAutofit fontScale="92500" lnSpcReduction="10000"/>
          </a:bodyPr>
          <a:lstStyle/>
          <a:p>
            <a:r>
              <a:rPr lang="ro-RO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Listele neordonate se utilizează pentru a indica o succesiune fără o subordonare ierarhică. • Pentru a specifica începutul şi sfîrştul unei astfel de liste, se utilizează etichetele &lt;UL&gt; şi &lt;/UL&gt; (unordered list – „listă neordonată”). • Orice element al listei este precedat de eticheta &lt;LI&gt; (list item – „element al listei”). Fiecărei dintre etichetele &lt;UL&gt;, &lt;LI&gt; i se poate ataşa atributul type, care poate lua una dintre următoarele trei valori: Circle, Square, Disc. Acest atribut specifică marcajul care precede fiecare element al listei. </a:t>
            </a:r>
          </a:p>
        </p:txBody>
      </p:sp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ircuit">
            <a:extLst>
              <a:ext uri="{FF2B5EF4-FFF2-40B4-BE49-F238E27FC236}">
                <a16:creationId xmlns=""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9914" y="4485844"/>
            <a:ext cx="9910859" cy="1325941"/>
          </a:xfrm>
        </p:spPr>
        <p:txBody>
          <a:bodyPr>
            <a:normAutofit fontScale="77500" lnSpcReduction="20000"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Listele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ordonate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(se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mai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numesc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numerotate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) se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încadrează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între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etichetele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&lt;OL&gt;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şi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&lt;/OL&gt; (ordered list – „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listă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ordonată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”). Ca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şi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în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cazul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neordonate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orice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element al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ordonate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este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precedat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eticheta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&lt;LI&gt;.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Atributul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type al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etichetei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&lt;OL&gt;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poate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lua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una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din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valorile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: A, a, I,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, 1.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Dacă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atributul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type nu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este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specificat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elementele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listei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vor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fi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numerotate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cu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cifre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arabe</a:t>
            </a:r>
            <a:endParaRPr lang="en-US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Listele de definiţii se utilizează, de regulă, pentru organizarea glosarelor. Termenii unui glosar sînt listaţi în ordine alfabetică, fiecare fiind urmat de definiţia lui. • Listele de definiţii se încadrează între etichetele &lt;DL&gt; şi &lt;/DL&gt; (definition list – „listă de definiţii”). • Fiecare termen al listei este precedat de eticheta &lt;DT&gt; (definition term – „termen definit”), iar definiţia (descrierea) lui – de eticheta &lt;DD&gt; (definition description – „descrierea definiţiei”). </a:t>
            </a:r>
          </a:p>
        </p:txBody>
      </p:sp>
    </p:spTree>
    <p:extLst>
      <p:ext uri="{BB962C8B-B14F-4D97-AF65-F5344CB8AC3E}">
        <p14:creationId xmlns:p14="http://schemas.microsoft.com/office/powerpoint/2010/main" val="3289184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 descr="Smart Art">
            <a:extLst>
              <a:ext uri="{FF2B5EF4-FFF2-40B4-BE49-F238E27FC236}">
                <a16:creationId xmlns=""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5667562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5679" y="409879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RO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Exemplu</a:t>
            </a:r>
          </a:p>
          <a:p>
            <a:r>
              <a:rPr lang="ro-RO" dirty="0" smtClean="0"/>
              <a:t>&lt;</a:t>
            </a:r>
            <a:r>
              <a:rPr lang="ro-RO" dirty="0"/>
              <a:t>HTML</a:t>
            </a:r>
            <a:r>
              <a:rPr lang="ro-RO" dirty="0" smtClean="0"/>
              <a:t>&gt;</a:t>
            </a:r>
          </a:p>
          <a:p>
            <a:r>
              <a:rPr lang="ro-RO" dirty="0" smtClean="0"/>
              <a:t> </a:t>
            </a:r>
            <a:r>
              <a:rPr lang="ro-RO" dirty="0"/>
              <a:t>&lt;Head&gt; &lt;Title&gt; Liste neordonate&lt;/Title&gt; &lt;/Head&gt;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Body&gt;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H4&gt; Unele domenii ale matematicii&lt;/H4&gt;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UL</a:t>
            </a:r>
            <a:r>
              <a:rPr lang="ro-RO" dirty="0" smtClean="0"/>
              <a:t>&gt;</a:t>
            </a:r>
          </a:p>
          <a:p>
            <a:r>
              <a:rPr lang="ro-RO" dirty="0" smtClean="0"/>
              <a:t> </a:t>
            </a:r>
            <a:r>
              <a:rPr lang="ro-RO" dirty="0"/>
              <a:t>&lt;Li&gt; </a:t>
            </a:r>
            <a:r>
              <a:rPr lang="ro-RO" dirty="0" smtClean="0"/>
              <a:t>Algebra</a:t>
            </a:r>
          </a:p>
          <a:p>
            <a:r>
              <a:rPr lang="ro-RO" dirty="0" smtClean="0"/>
              <a:t> </a:t>
            </a:r>
            <a:r>
              <a:rPr lang="ro-RO" dirty="0"/>
              <a:t>&lt;Li&gt; Geometria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Li&gt; Teoria ecuatiilor diferentiale </a:t>
            </a:r>
            <a:endParaRPr lang="ro-RO" dirty="0" smtClean="0"/>
          </a:p>
          <a:p>
            <a:r>
              <a:rPr lang="ro-RO" dirty="0"/>
              <a:t>&lt;LI&gt; Analiza matematica </a:t>
            </a:r>
            <a:endParaRPr lang="ro-RO" dirty="0" smtClean="0"/>
          </a:p>
          <a:p>
            <a:r>
              <a:rPr lang="ro-RO" dirty="0"/>
              <a:t>&lt;/UL</a:t>
            </a:r>
            <a:r>
              <a:rPr lang="ro-RO" dirty="0" smtClean="0"/>
              <a:t>&gt;</a:t>
            </a:r>
          </a:p>
          <a:p>
            <a:r>
              <a:rPr lang="ro-RO" dirty="0" smtClean="0"/>
              <a:t> </a:t>
            </a:r>
            <a:r>
              <a:rPr lang="ro-RO" dirty="0"/>
              <a:t>&lt;H4&gt; Unele domenii ale informaticii&lt;/H4&gt; </a:t>
            </a:r>
            <a:endParaRPr lang="ro-RO" dirty="0" smtClean="0"/>
          </a:p>
          <a:p>
            <a:r>
              <a:rPr lang="ro-RO" dirty="0" smtClean="0"/>
              <a:t>&lt;</a:t>
            </a:r>
            <a:r>
              <a:rPr lang="ro-RO" dirty="0"/>
              <a:t>UL TYPE=square&gt; </a:t>
            </a:r>
            <a:endParaRPr lang="ro-RO" dirty="0" smtClean="0"/>
          </a:p>
          <a:p>
            <a:r>
              <a:rPr lang="it-IT" dirty="0"/>
              <a:t>&lt;Li&gt; Teoria </a:t>
            </a:r>
            <a:r>
              <a:rPr lang="it-IT" dirty="0" smtClean="0"/>
              <a:t>algoritmilor</a:t>
            </a:r>
            <a:endParaRPr lang="ro-RO" dirty="0" smtClean="0"/>
          </a:p>
          <a:p>
            <a:r>
              <a:rPr lang="it-IT" dirty="0" smtClean="0"/>
              <a:t> </a:t>
            </a:r>
            <a:r>
              <a:rPr lang="it-IT" dirty="0"/>
              <a:t>&lt;LI&gt; Programarea </a:t>
            </a:r>
            <a:r>
              <a:rPr lang="it-IT" dirty="0" smtClean="0"/>
              <a:t>Web</a:t>
            </a:r>
            <a:endParaRPr lang="ro-RO" dirty="0" smtClean="0"/>
          </a:p>
          <a:p>
            <a:r>
              <a:rPr lang="it-IT" dirty="0" smtClean="0"/>
              <a:t> </a:t>
            </a:r>
            <a:r>
              <a:rPr lang="it-IT" dirty="0"/>
              <a:t>&lt;LI&gt; Teoria bazelor de date </a:t>
            </a:r>
            <a:endParaRPr lang="ro-RO" dirty="0" smtClean="0"/>
          </a:p>
          <a:p>
            <a:r>
              <a:rPr lang="it-IT" dirty="0" smtClean="0"/>
              <a:t>&lt;</a:t>
            </a:r>
            <a:r>
              <a:rPr lang="it-IT" dirty="0"/>
              <a:t>LI&gt; </a:t>
            </a:r>
            <a:r>
              <a:rPr lang="it-IT" dirty="0" smtClean="0"/>
              <a:t>Criptografia</a:t>
            </a:r>
            <a:endParaRPr lang="ro-RO" dirty="0" smtClean="0"/>
          </a:p>
          <a:p>
            <a:r>
              <a:rPr lang="it-IT" dirty="0" smtClean="0"/>
              <a:t> </a:t>
            </a:r>
            <a:r>
              <a:rPr lang="it-IT" dirty="0"/>
              <a:t>&lt;/UL</a:t>
            </a:r>
            <a:r>
              <a:rPr lang="it-IT" dirty="0" smtClean="0"/>
              <a:t>&gt;</a:t>
            </a:r>
            <a:endParaRPr lang="ro-RO" dirty="0" smtClean="0"/>
          </a:p>
          <a:p>
            <a:r>
              <a:rPr lang="it-IT" dirty="0" smtClean="0"/>
              <a:t> </a:t>
            </a:r>
            <a:r>
              <a:rPr lang="it-IT" dirty="0"/>
              <a:t>&lt;/Body&gt; </a:t>
            </a:r>
            <a:endParaRPr lang="ro-RO" dirty="0" smtClean="0"/>
          </a:p>
          <a:p>
            <a:r>
              <a:rPr lang="it-IT" dirty="0" smtClean="0"/>
              <a:t>&lt;/</a:t>
            </a:r>
            <a:r>
              <a:rPr lang="it-IT" dirty="0"/>
              <a:t>HTML&gt;</a:t>
            </a:r>
          </a:p>
          <a:p>
            <a:endParaRPr lang="ro-RO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1002" r="52669"/>
          <a:stretch/>
        </p:blipFill>
        <p:spPr>
          <a:xfrm>
            <a:off x="4644959" y="2744270"/>
            <a:ext cx="2883617" cy="36385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6644" y="334464"/>
            <a:ext cx="5206051" cy="20057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3718" y="3117944"/>
            <a:ext cx="3924138" cy="224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050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68096" y="793365"/>
            <a:ext cx="9446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Exemplu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74" y="1306842"/>
            <a:ext cx="6120914" cy="20667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171" y="3517711"/>
            <a:ext cx="3804234" cy="29568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447" y="1306842"/>
            <a:ext cx="5401448" cy="20179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7982" y="3690051"/>
            <a:ext cx="4194412" cy="164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464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8237" y="580811"/>
            <a:ext cx="6975065" cy="1478570"/>
          </a:xfrm>
        </p:spPr>
        <p:txBody>
          <a:bodyPr/>
          <a:lstStyle/>
          <a:p>
            <a:r>
              <a:rPr lang="ro-RO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Mulțumim pentru atenție!</a:t>
            </a:r>
            <a:endParaRPr lang="ro-RO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49518" y="2599690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o-RO" dirty="0" smtClean="0"/>
              <a:t> Surse </a:t>
            </a:r>
            <a:r>
              <a:rPr lang="ro-RO" dirty="0" smtClean="0">
                <a:hlinkClick r:id="rId2"/>
              </a:rPr>
              <a:t>https</a:t>
            </a:r>
            <a:r>
              <a:rPr lang="ro-RO" dirty="0">
                <a:hlinkClick r:id="rId2"/>
              </a:rPr>
              <a:t>://</a:t>
            </a:r>
            <a:r>
              <a:rPr lang="ro-RO" dirty="0" smtClean="0">
                <a:hlinkClick r:id="rId2"/>
              </a:rPr>
              <a:t>www.w3schools.com/tags/tag_dl.asp?fbclid=IwAR2Hh5KeN6K_raT6mwrCWiIAvdUkBp9hE_nrUBHDxXwXxzVvn7q6nbPFi3Q</a:t>
            </a:r>
            <a:endParaRPr lang="ro-RO" dirty="0" smtClean="0"/>
          </a:p>
          <a:p>
            <a:r>
              <a:rPr lang="ro-RO" dirty="0">
                <a:hlinkClick r:id="rId3"/>
              </a:rPr>
              <a:t>https://</a:t>
            </a:r>
            <a:r>
              <a:rPr lang="ro-RO" dirty="0" smtClean="0">
                <a:hlinkClick r:id="rId3"/>
              </a:rPr>
              <a:t>www.tutorialrepublic.com/html-tutorial/html-lists.php?fbclid=IwAR1A77FKHkgGaU1xCxxta0CwvzG1658imcjY0dRrARr_HAE_eslEgMZqO3Y</a:t>
            </a:r>
            <a:endParaRPr lang="ro-RO" dirty="0" smtClean="0"/>
          </a:p>
          <a:p>
            <a:endParaRPr lang="ro-RO" dirty="0"/>
          </a:p>
          <a:p>
            <a:r>
              <a:rPr lang="ro-RO" dirty="0">
                <a:hlinkClick r:id="rId4"/>
              </a:rPr>
              <a:t>https://</a:t>
            </a:r>
            <a:r>
              <a:rPr lang="ro-RO" dirty="0" smtClean="0">
                <a:hlinkClick r:id="rId4"/>
              </a:rPr>
              <a:t>developer.mozilla.org/ru/docs/Web/HTML/Element/ol?fbclid=IwAR3W3sOlABXS0XMeSO6wSYNUpp6ol7L9IlJhjURKI3eFSadUSz4tGu3baTU</a:t>
            </a:r>
            <a:endParaRPr lang="ro-RO" dirty="0" smtClean="0"/>
          </a:p>
          <a:p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7715446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Props1.xml><?xml version="1.0" encoding="utf-8"?>
<ds:datastoreItem xmlns:ds="http://schemas.openxmlformats.org/officeDocument/2006/customXml" ds:itemID="{ECBD1B6F-AE5F-4B27-9BE1-4797C9BEFB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B6055E-F2DC-412A-8B07-D3793807DA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A938410-2173-430A-9B92-20257D39BD88}">
  <ds:schemaRefs>
    <ds:schemaRef ds:uri="16c05727-aa75-4e4a-9b5f-8a80a1165891"/>
    <ds:schemaRef ds:uri="http://schemas.microsoft.com/office/infopath/2007/PartnerControls"/>
    <ds:schemaRef ds:uri="http://purl.org/dc/terms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0</TotalTime>
  <Words>515</Words>
  <Application>Microsoft Office PowerPoint</Application>
  <PresentationFormat>Widescreen</PresentationFormat>
  <Paragraphs>44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Tw Cen MT</vt:lpstr>
      <vt:lpstr>Circuit</vt:lpstr>
      <vt:lpstr>Liste</vt:lpstr>
      <vt:lpstr>Pentru organizarea structurată a informaţiei unui document HTML se pot folosi listele. Deosebim: </vt:lpstr>
      <vt:lpstr>PowerPoint Presentation</vt:lpstr>
      <vt:lpstr>PowerPoint Presentation</vt:lpstr>
      <vt:lpstr>Listele de definiţii se utilizează, de regulă, pentru organizarea glosarelor. Termenii unui glosar sînt listaţi în ordine alfabetică, fiecare fiind urmat de definiţia lui. • Listele de definiţii se încadrează între etichetele &lt;DL&gt; şi &lt;/DL&gt; (definition list – „listă de definiţii”). • Fiecare termen al listei este precedat de eticheta &lt;DT&gt; (definition term – „termen definit”), iar definiţia (descrierea) lui – de eticheta &lt;DD&gt; (definition description – „descrierea definiţiei”). </vt:lpstr>
      <vt:lpstr>PowerPoint Presentation</vt:lpstr>
      <vt:lpstr>PowerPoint Presentation</vt:lpstr>
      <vt:lpstr>PowerPoint Presentation</vt:lpstr>
      <vt:lpstr>Mulțumim pentru atenție!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2020-03-06T12:14:07Z</dcterms:created>
  <dcterms:modified xsi:type="dcterms:W3CDTF">2020-03-18T14:29:12Z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